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334" r:id="rId2"/>
    <p:sldId id="356" r:id="rId3"/>
    <p:sldId id="357" r:id="rId4"/>
    <p:sldId id="358" r:id="rId5"/>
    <p:sldId id="359" r:id="rId6"/>
    <p:sldId id="361" r:id="rId7"/>
    <p:sldId id="362" r:id="rId8"/>
    <p:sldId id="363" r:id="rId9"/>
    <p:sldId id="364" r:id="rId10"/>
    <p:sldId id="366" r:id="rId11"/>
    <p:sldId id="367" r:id="rId12"/>
    <p:sldId id="368" r:id="rId13"/>
    <p:sldId id="365"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2AA2"/>
    <a:srgbClr val="1D1496"/>
    <a:srgbClr val="FE230C"/>
    <a:srgbClr val="0033CC"/>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86357" autoAdjust="0"/>
  </p:normalViewPr>
  <p:slideViewPr>
    <p:cSldViewPr>
      <p:cViewPr varScale="1">
        <p:scale>
          <a:sx n="98" d="100"/>
          <a:sy n="98" d="100"/>
        </p:scale>
        <p:origin x="-2004" y="-102"/>
      </p:cViewPr>
      <p:guideLst>
        <p:guide orient="horz" pos="2160"/>
        <p:guide pos="2861"/>
      </p:guideLst>
    </p:cSldViewPr>
  </p:slideViewPr>
  <p:outlineViewPr>
    <p:cViewPr>
      <p:scale>
        <a:sx n="33" d="100"/>
        <a:sy n="33" d="100"/>
      </p:scale>
      <p:origin x="0" y="738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4A6A17-8E72-4709-B2EB-524D869D35D5}" type="datetimeFigureOut">
              <a:rPr lang="zh-CN" altLang="en-US" smtClean="0"/>
              <a:pPr/>
              <a:t>2015/12/11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BB479B-7C2D-43F5-BDD8-FE14A3C96E10}" type="slidenum">
              <a:rPr lang="zh-CN" altLang="en-US" smtClean="0"/>
              <a:pPr/>
              <a:t>‹#›</a:t>
            </a:fld>
            <a:endParaRPr lang="zh-CN" altLang="en-US"/>
          </a:p>
        </p:txBody>
      </p:sp>
    </p:spTree>
    <p:extLst>
      <p:ext uri="{BB962C8B-B14F-4D97-AF65-F5344CB8AC3E}">
        <p14:creationId xmlns:p14="http://schemas.microsoft.com/office/powerpoint/2010/main" val="4156267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a:srcRect/>
          <a:stretch>
            <a:fillRect/>
          </a:stretch>
        </p:blipFill>
        <p:spPr bwMode="auto">
          <a:xfrm>
            <a:off x="0" y="6350"/>
            <a:ext cx="9144000" cy="6086475"/>
          </a:xfrm>
          <a:prstGeom prst="rect">
            <a:avLst/>
          </a:prstGeom>
          <a:noFill/>
          <a:ln w="9525">
            <a:noFill/>
            <a:miter lim="800000"/>
            <a:headEnd/>
            <a:tailEnd/>
          </a:ln>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28"/>
              <a:ext cx="5742" cy="1184"/>
              <a:chOff x="0" y="2"/>
              <a:chExt cx="5760" cy="1678"/>
            </a:xfrm>
          </p:grpSpPr>
          <p:sp>
            <p:nvSpPr>
              <p:cNvPr id="16" name="Rectangle 11"/>
              <p:cNvSpPr>
                <a:spLocks noChangeArrowheads="1"/>
              </p:cNvSpPr>
              <p:nvPr userDrawn="1"/>
            </p:nvSpPr>
            <p:spPr bwMode="auto">
              <a:xfrm>
                <a:off x="0" y="2"/>
                <a:ext cx="5760" cy="1678"/>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2"/>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a:srcRect/>
          <a:stretch>
            <a:fillRect/>
          </a:stretch>
        </p:blipFill>
        <p:spPr bwMode="auto">
          <a:xfrm>
            <a:off x="323850" y="333375"/>
            <a:ext cx="6480175"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323850" y="2276475"/>
            <a:ext cx="5181600" cy="2286000"/>
          </a:xfrm>
        </p:spPr>
        <p:txBody>
          <a:bodyPr/>
          <a:lstStyle>
            <a:lvl1pPr algn="l">
              <a:defRPr sz="4000" b="1"/>
            </a:lvl1pPr>
          </a:lstStyle>
          <a:p>
            <a:r>
              <a:rPr lang="zh-CN" altLang="en-US"/>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1800" b="0">
                <a:solidFill>
                  <a:schemeClr val="bg1"/>
                </a:solidFill>
              </a:defRPr>
            </a:lvl1pPr>
          </a:lstStyle>
          <a:p>
            <a:r>
              <a:rPr lang="zh-CN" altLang="en-US"/>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11BA6B2F-206F-4B5B-B56C-B9CE89621509}"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62750" y="304800"/>
            <a:ext cx="2152650" cy="5943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304800"/>
            <a:ext cx="6305550" cy="5943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ACDD4221-3E95-4C16-9BE9-9F1135841222}"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304800" y="1214422"/>
            <a:ext cx="8610600" cy="5033978"/>
          </a:xfrm>
        </p:spPr>
        <p:txBody>
          <a:bodyPr/>
          <a:lstStyle>
            <a:lvl1pPr>
              <a:spcBef>
                <a:spcPts val="600"/>
              </a:spcBef>
              <a:defRPr sz="3000" b="0">
                <a:solidFill>
                  <a:schemeClr val="bg2">
                    <a:lumMod val="10000"/>
                  </a:schemeClr>
                </a:solidFill>
              </a:defRPr>
            </a:lvl1pPr>
            <a:lvl2pPr>
              <a:defRPr lang="zh-CN" altLang="en-US" sz="2800" b="0" dirty="0" smtClean="0">
                <a:solidFill>
                  <a:srgbClr val="1D1496"/>
                </a:solidFill>
                <a:latin typeface="楷体_GB2312" pitchFamily="49" charset="-122"/>
                <a:ea typeface="楷体_GB2312" pitchFamily="49" charset="-122"/>
                <a:cs typeface="+mn-cs"/>
              </a:defRPr>
            </a:lvl2pPr>
            <a:lvl3pPr>
              <a:defRPr lang="zh-CN" altLang="en-US" sz="2600" b="0" dirty="0" smtClean="0">
                <a:solidFill>
                  <a:srgbClr val="692AA2"/>
                </a:solidFill>
                <a:latin typeface="Arial" pitchFamily="34" charset="0"/>
              </a:defRPr>
            </a:lvl3pPr>
            <a:lvl4pPr>
              <a:defRPr lang="zh-CN" altLang="en-US" sz="2600" b="0" dirty="0" smtClean="0">
                <a:solidFill>
                  <a:srgbClr val="0070C0"/>
                </a:solidFill>
                <a:latin typeface="Arial" pitchFamily="34" charset="0"/>
              </a:defRPr>
            </a:lvl4pPr>
            <a:lvl5pPr>
              <a:defRPr lang="zh-CN" altLang="en-US" sz="2400" b="0" dirty="0">
                <a:solidFill>
                  <a:srgbClr val="00B050"/>
                </a:solidFill>
                <a:latin typeface="Arial" pitchFamily="34" charset="0"/>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D79DA8C0-41B4-45A0-8D62-5DAED5F9C1ED}"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9C106CE8-7810-4188-B69A-D59D517C8108}"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63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1C741E34-A5F4-4C75-A0C2-DF636D5FB51E}"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19B1412C-3F7D-4262-8028-551518F5411D}" type="slidenum">
              <a:rPr lang="zh-CN" altLang="en-US"/>
              <a:pPr>
                <a:defRPr/>
              </a:pPr>
              <a:t>‹#›</a:t>
            </a:fld>
            <a:endParaRPr lang="en-US"/>
          </a:p>
        </p:txBody>
      </p:sp>
      <p:sp>
        <p:nvSpPr>
          <p:cNvPr id="8"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DD6BAEAF-C151-480C-962E-93C9FA7CF54B}" type="slidenum">
              <a:rPr lang="zh-CN" altLang="en-US"/>
              <a:pPr>
                <a:defRPr/>
              </a:pPr>
              <a:t>‹#›</a:t>
            </a:fld>
            <a:endParaRPr lang="en-US"/>
          </a:p>
        </p:txBody>
      </p:sp>
      <p:sp>
        <p:nvSpPr>
          <p:cNvPr id="4"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F9B02AF-77A9-473F-86A0-5756A0E901CD}" type="slidenum">
              <a:rPr lang="zh-CN" altLang="en-US"/>
              <a:pPr>
                <a:defRPr/>
              </a:pPr>
              <a:t>‹#›</a:t>
            </a:fld>
            <a:endParaRPr lang="en-US"/>
          </a:p>
        </p:txBody>
      </p:sp>
      <p:sp>
        <p:nvSpPr>
          <p:cNvPr id="3"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D7DED1EA-C113-4C86-896D-C3DEF8084623}"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A76E2369-FABF-484F-BEA0-5AD2AF66898A}"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3"/>
          <a:srcRect/>
          <a:stretch>
            <a:fillRect/>
          </a:stretch>
        </p:blipFill>
        <p:spPr bwMode="auto">
          <a:xfrm flipH="1">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285860"/>
            <a:ext cx="8610600" cy="4962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7D350B63-8B59-4F8A-93D3-3F038884A51C}" type="slidenum">
              <a:rPr lang="zh-CN" altLang="en-US"/>
              <a:pPr>
                <a:defRPr/>
              </a:pPr>
              <a:t>‹#›</a:t>
            </a:fld>
            <a:endParaRPr lang="en-US"/>
          </a:p>
        </p:txBody>
      </p:sp>
      <p:sp>
        <p:nvSpPr>
          <p:cNvPr id="1031" name="Rectangle 7"/>
          <p:cNvSpPr>
            <a:spLocks noGrp="1" noChangeArrowheads="1"/>
          </p:cNvSpPr>
          <p:nvPr>
            <p:ph type="title"/>
          </p:nvPr>
        </p:nvSpPr>
        <p:spPr bwMode="auto">
          <a:xfrm>
            <a:off x="142844" y="357166"/>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endParaRPr lang="zh-CN" altLang="en-US"/>
          </a:p>
        </p:txBody>
      </p:sp>
      <p:sp>
        <p:nvSpPr>
          <p:cNvPr id="1033" name="Rectangle 9"/>
          <p:cNvSpPr>
            <a:spLocks noGrp="1" noChangeArrowheads="1"/>
          </p:cNvSpPr>
          <p:nvPr>
            <p:ph type="dt" sz="half" idx="2"/>
          </p:nvPr>
        </p:nvSpPr>
        <p:spPr bwMode="auto">
          <a:xfrm>
            <a:off x="6248400" y="0"/>
            <a:ext cx="2667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ea typeface="宋体" pitchFamily="2" charset="-122"/>
              </a:defRPr>
            </a:lvl1pPr>
          </a:lstStyle>
          <a:p>
            <a:pPr>
              <a:defRPr/>
            </a:pPr>
            <a:r>
              <a:rPr lang="en-US"/>
              <a:t>www.pumpress.com.cn</a:t>
            </a:r>
          </a:p>
        </p:txBody>
      </p:sp>
      <p:pic>
        <p:nvPicPr>
          <p:cNvPr id="1034" name="Picture 10"/>
          <p:cNvPicPr>
            <a:picLocks noChangeAspect="1" noChangeArrowheads="1"/>
          </p:cNvPicPr>
          <p:nvPr/>
        </p:nvPicPr>
        <p:blipFill>
          <a:blip r:embed="rId14" cstate="screen"/>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3"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hf sldNum="0" hdr="0" ftr="0"/>
  <p:txStyles>
    <p:titleStyle>
      <a:lvl1pPr algn="l"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3000" b="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rgbClr val="1D1496"/>
          </a:solidFill>
          <a:latin typeface="楷体_GB2312" pitchFamily="49" charset="-122"/>
          <a:ea typeface="楷体_GB2312" pitchFamily="49" charset="-122"/>
        </a:defRPr>
      </a:lvl2pPr>
      <a:lvl3pPr marL="1143000" indent="-228600" algn="l" rtl="0" eaLnBrk="0" fontAlgn="base" hangingPunct="0">
        <a:spcBef>
          <a:spcPct val="20000"/>
        </a:spcBef>
        <a:spcAft>
          <a:spcPct val="0"/>
        </a:spcAft>
        <a:buClr>
          <a:schemeClr val="tx1"/>
        </a:buClr>
        <a:buChar char="•"/>
        <a:defRPr sz="2800">
          <a:solidFill>
            <a:srgbClr val="7030A0"/>
          </a:solidFill>
          <a:latin typeface="楷体_GB2312" pitchFamily="49" charset="-122"/>
          <a:ea typeface="楷体_GB2312" pitchFamily="49" charset="-122"/>
        </a:defRPr>
      </a:lvl3pPr>
      <a:lvl4pPr marL="1600200" indent="-228600" algn="l" rtl="0" eaLnBrk="0" fontAlgn="base" hangingPunct="0">
        <a:spcBef>
          <a:spcPct val="20000"/>
        </a:spcBef>
        <a:spcAft>
          <a:spcPct val="0"/>
        </a:spcAft>
        <a:buChar char="–"/>
        <a:defRPr sz="2600">
          <a:solidFill>
            <a:schemeClr val="tx1"/>
          </a:solidFill>
          <a:latin typeface="楷体_GB2312" pitchFamily="49" charset="-122"/>
          <a:ea typeface="楷体_GB2312" pitchFamily="49" charset="-122"/>
        </a:defRPr>
      </a:lvl4pPr>
      <a:lvl5pPr marL="2057400" indent="-228600" algn="l" rtl="0" eaLnBrk="0" fontAlgn="base" hangingPunct="0">
        <a:spcBef>
          <a:spcPct val="20000"/>
        </a:spcBef>
        <a:spcAft>
          <a:spcPct val="0"/>
        </a:spcAft>
        <a:buChar char="»"/>
        <a:defRPr sz="2600">
          <a:solidFill>
            <a:srgbClr val="00B050"/>
          </a:solidFill>
          <a:latin typeface="楷体_GB2312" pitchFamily="49" charset="-122"/>
          <a:ea typeface="楷体_GB2312" pitchFamily="49"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ctrTitle"/>
          </p:nvPr>
        </p:nvSpPr>
        <p:spPr>
          <a:xfrm>
            <a:off x="323850" y="2276475"/>
            <a:ext cx="5181600" cy="2286000"/>
          </a:xfrm>
        </p:spPr>
        <p:txBody>
          <a:bodyPr/>
          <a:lstStyle/>
          <a:p>
            <a:pPr eaLnBrk="1" hangingPunct="1"/>
            <a:r>
              <a:rPr lang="zh-CN" altLang="en-US" dirty="0" smtClean="0">
                <a:latin typeface="Times New Roman" pitchFamily="18" charset="0"/>
                <a:ea typeface="宋体" charset="-122"/>
              </a:rPr>
              <a:t>第十三节   </a:t>
            </a:r>
            <a:r>
              <a:rPr lang="zh-CN" altLang="en-US" dirty="0" smtClean="0">
                <a:latin typeface="Times New Roman" pitchFamily="18" charset="0"/>
                <a:ea typeface="宋体" charset="-122"/>
              </a:rPr>
              <a:t>尿潴留</a:t>
            </a:r>
            <a:endParaRPr lang="en-US" altLang="zh-CN" dirty="0" smtClean="0">
              <a:ea typeface="宋体"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4800" y="1214422"/>
            <a:ext cx="8410604" cy="5033978"/>
          </a:xfrm>
        </p:spPr>
        <p:txBody>
          <a:bodyPr/>
          <a:lstStyle/>
          <a:p>
            <a:pPr>
              <a:buNone/>
            </a:pPr>
            <a:r>
              <a:rPr lang="zh-CN" altLang="en-US" dirty="0" smtClean="0"/>
              <a:t> （一）问诊</a:t>
            </a:r>
            <a:endParaRPr lang="en-US" altLang="zh-CN" dirty="0" smtClean="0"/>
          </a:p>
          <a:p>
            <a:pPr lvl="1"/>
            <a:r>
              <a:rPr dirty="0" smtClean="0"/>
              <a:t>相关的既往病史与个人史  </a:t>
            </a:r>
            <a:endParaRPr lang="en-US" dirty="0" smtClean="0"/>
          </a:p>
          <a:p>
            <a:pPr lvl="2"/>
            <a:r>
              <a:rPr dirty="0" smtClean="0"/>
              <a:t>有无与尿潴留相关的疾病史</a:t>
            </a:r>
            <a:r>
              <a:rPr dirty="0"/>
              <a:t>、手术史、</a:t>
            </a:r>
            <a:r>
              <a:rPr dirty="0" smtClean="0"/>
              <a:t>用药史或环境因素等 </a:t>
            </a:r>
            <a:endParaRPr dirty="0"/>
          </a:p>
          <a:p>
            <a:pPr lvl="1"/>
            <a:r>
              <a:rPr dirty="0" smtClean="0"/>
              <a:t>处理情况   </a:t>
            </a:r>
            <a:endParaRPr lang="en-US" dirty="0" smtClean="0"/>
          </a:p>
          <a:p>
            <a:pPr lvl="2"/>
            <a:r>
              <a:rPr dirty="0" smtClean="0"/>
              <a:t>有无采取相应的处理措施及效果等，包括诊断、治疗的经过</a:t>
            </a:r>
            <a:r>
              <a:rPr dirty="0"/>
              <a:t>、</a:t>
            </a:r>
            <a:r>
              <a:rPr dirty="0" smtClean="0"/>
              <a:t>相关的辅助检查等 </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二、护理评估</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（二）身体评估</a:t>
            </a:r>
            <a:endParaRPr lang="en-US" altLang="zh-CN" dirty="0" smtClean="0"/>
          </a:p>
          <a:p>
            <a:pPr lvl="1"/>
            <a:r>
              <a:rPr dirty="0" smtClean="0"/>
              <a:t>一般状态</a:t>
            </a:r>
            <a:endParaRPr lang="en-US" dirty="0" smtClean="0"/>
          </a:p>
          <a:p>
            <a:pPr lvl="2"/>
            <a:r>
              <a:rPr dirty="0" smtClean="0"/>
              <a:t>生命体征</a:t>
            </a:r>
            <a:r>
              <a:rPr dirty="0"/>
              <a:t>、</a:t>
            </a:r>
            <a:r>
              <a:rPr dirty="0" smtClean="0"/>
              <a:t>面容表情等 </a:t>
            </a:r>
            <a:endParaRPr dirty="0"/>
          </a:p>
          <a:p>
            <a:pPr lvl="1"/>
            <a:r>
              <a:rPr dirty="0" smtClean="0"/>
              <a:t>腹部评估</a:t>
            </a:r>
            <a:endParaRPr lang="en-US" dirty="0" smtClean="0"/>
          </a:p>
          <a:p>
            <a:pPr lvl="2"/>
            <a:r>
              <a:rPr dirty="0" smtClean="0"/>
              <a:t>有无下腹部膨隆</a:t>
            </a:r>
            <a:r>
              <a:rPr dirty="0"/>
              <a:t>、下腹部压痛</a:t>
            </a:r>
            <a:r>
              <a:rPr dirty="0" smtClean="0"/>
              <a:t>，触及囊性包块</a:t>
            </a:r>
            <a:r>
              <a:rPr dirty="0"/>
              <a:t>，</a:t>
            </a:r>
            <a:r>
              <a:rPr dirty="0" smtClean="0"/>
              <a:t>膀胱区叩诊是否呈浊音等 </a:t>
            </a:r>
            <a:endParaRPr dirty="0"/>
          </a:p>
          <a:p>
            <a:pPr lvl="1"/>
            <a:r>
              <a:rPr dirty="0" smtClean="0"/>
              <a:t>神经系统评估</a:t>
            </a:r>
            <a:endParaRPr lang="en-US" dirty="0" smtClean="0"/>
          </a:p>
          <a:p>
            <a:pPr lvl="2"/>
            <a:r>
              <a:rPr dirty="0" smtClean="0"/>
              <a:t>有无肌力下降</a:t>
            </a:r>
            <a:r>
              <a:rPr dirty="0"/>
              <a:t>、感觉异常、</a:t>
            </a:r>
            <a:r>
              <a:rPr dirty="0" smtClean="0"/>
              <a:t>神经反射异常等 </a:t>
            </a:r>
            <a:endParaRPr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二、护理评估</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（三）实验室及其他检查 </a:t>
            </a:r>
          </a:p>
          <a:p>
            <a:pPr lvl="1"/>
            <a:r>
              <a:rPr lang="zh-CN" altLang="en-US" dirty="0" smtClean="0"/>
              <a:t>尿常规、尿培养等 </a:t>
            </a:r>
          </a:p>
          <a:p>
            <a:pPr lvl="1"/>
            <a:r>
              <a:rPr lang="zh-CN" altLang="en-US" dirty="0" smtClean="0"/>
              <a:t>腹部 </a:t>
            </a:r>
            <a:r>
              <a:rPr lang="en-US" altLang="zh-CN" dirty="0" smtClean="0"/>
              <a:t>X</a:t>
            </a:r>
            <a:r>
              <a:rPr lang="zh-CN" altLang="en-US" dirty="0" smtClean="0"/>
              <a:t>片、</a:t>
            </a:r>
            <a:r>
              <a:rPr lang="en-US" altLang="zh-CN" dirty="0" smtClean="0"/>
              <a:t>B</a:t>
            </a:r>
            <a:r>
              <a:rPr lang="zh-CN" altLang="en-US" dirty="0" smtClean="0"/>
              <a:t>超等 </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二、护理评估</a:t>
            </a:r>
          </a:p>
        </p:txBody>
      </p:sp>
      <p:pic>
        <p:nvPicPr>
          <p:cNvPr id="36866" name="Picture 2" descr="C:\Documents and Settings\Administrator\Application Data\360se6\Application\User Data\temp\u=3829960787,3695212042&amp;fm=21&amp;gp=0.jpg"/>
          <p:cNvPicPr>
            <a:picLocks noChangeAspect="1" noChangeArrowheads="1"/>
          </p:cNvPicPr>
          <p:nvPr/>
        </p:nvPicPr>
        <p:blipFill>
          <a:blip r:embed="rId2"/>
          <a:srcRect/>
          <a:stretch>
            <a:fillRect/>
          </a:stretch>
        </p:blipFill>
        <p:spPr bwMode="auto">
          <a:xfrm>
            <a:off x="4857752" y="3143248"/>
            <a:ext cx="2828926" cy="209550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sz="2800" dirty="0" smtClean="0">
                <a:ea typeface="隶书" pitchFamily="49" charset="-122"/>
              </a:rPr>
              <a:t>尿潴留  </a:t>
            </a:r>
            <a:r>
              <a:rPr lang="zh-CN" altLang="en-US" sz="2800" dirty="0" smtClean="0">
                <a:solidFill>
                  <a:srgbClr val="990033"/>
                </a:solidFill>
                <a:ea typeface="隶书" pitchFamily="49" charset="-122"/>
              </a:rPr>
              <a:t>与</a:t>
            </a:r>
            <a:r>
              <a:rPr lang="zh-CN" altLang="en-US" sz="2800" dirty="0" smtClean="0">
                <a:solidFill>
                  <a:srgbClr val="990033"/>
                </a:solidFill>
                <a:ea typeface="隶书" pitchFamily="49" charset="-122"/>
              </a:rPr>
              <a:t>尿道梗阻有关；与神经系统病变有关；与服用药物有关；与精神紧张有关</a:t>
            </a:r>
            <a:r>
              <a:rPr lang="zh-CN" altLang="en-US" sz="2800" dirty="0" smtClean="0">
                <a:solidFill>
                  <a:srgbClr val="990033"/>
                </a:solidFill>
                <a:ea typeface="隶书" pitchFamily="49" charset="-122"/>
              </a:rPr>
              <a:t>等 </a:t>
            </a:r>
            <a:endParaRPr lang="zh-CN" altLang="en-US" sz="2800" dirty="0" smtClean="0">
              <a:solidFill>
                <a:srgbClr val="990033"/>
              </a:solidFill>
              <a:ea typeface="隶书" pitchFamily="49" charset="-122"/>
            </a:endParaRPr>
          </a:p>
          <a:p>
            <a:r>
              <a:rPr lang="zh-CN" altLang="en-US" sz="2800" dirty="0" smtClean="0">
                <a:ea typeface="隶书" pitchFamily="49" charset="-122"/>
              </a:rPr>
              <a:t>舒适度</a:t>
            </a:r>
            <a:r>
              <a:rPr lang="zh-CN" altLang="en-US" sz="2800" dirty="0" smtClean="0">
                <a:ea typeface="隶书" pitchFamily="49" charset="-122"/>
              </a:rPr>
              <a:t>减弱  </a:t>
            </a:r>
            <a:r>
              <a:rPr lang="zh-CN" altLang="en-US" sz="2800" dirty="0" smtClean="0">
                <a:solidFill>
                  <a:srgbClr val="990033"/>
                </a:solidFill>
                <a:ea typeface="隶书" pitchFamily="49" charset="-122"/>
              </a:rPr>
              <a:t>与</a:t>
            </a:r>
            <a:r>
              <a:rPr lang="zh-CN" altLang="en-US" sz="2800" dirty="0" smtClean="0">
                <a:solidFill>
                  <a:srgbClr val="990033"/>
                </a:solidFill>
                <a:ea typeface="隶书" pitchFamily="49" charset="-122"/>
              </a:rPr>
              <a:t>尿液无法正常排出</a:t>
            </a:r>
            <a:r>
              <a:rPr lang="zh-CN" altLang="en-US" sz="2800" dirty="0" smtClean="0">
                <a:solidFill>
                  <a:srgbClr val="990033"/>
                </a:solidFill>
                <a:ea typeface="隶书" pitchFamily="49" charset="-122"/>
              </a:rPr>
              <a:t>有关 </a:t>
            </a:r>
            <a:endParaRPr lang="zh-CN" altLang="en-US" sz="2800" dirty="0" smtClean="0">
              <a:solidFill>
                <a:srgbClr val="990033"/>
              </a:solidFill>
              <a:ea typeface="隶书" pitchFamily="49" charset="-122"/>
            </a:endParaRPr>
          </a:p>
          <a:p>
            <a:r>
              <a:rPr lang="zh-CN" altLang="en-US" sz="2800" dirty="0" smtClean="0">
                <a:ea typeface="隶书" pitchFamily="49" charset="-122"/>
              </a:rPr>
              <a:t>潜在并发症</a:t>
            </a:r>
            <a:r>
              <a:rPr lang="zh-CN" altLang="en-US" sz="2800" dirty="0" smtClean="0">
                <a:solidFill>
                  <a:srgbClr val="990033"/>
                </a:solidFill>
                <a:ea typeface="隶书" pitchFamily="49" charset="-122"/>
              </a:rPr>
              <a:t>：</a:t>
            </a:r>
            <a:r>
              <a:rPr lang="zh-CN" altLang="en-US" sz="2800" dirty="0" smtClean="0">
                <a:solidFill>
                  <a:srgbClr val="990033"/>
                </a:solidFill>
                <a:ea typeface="隶书" pitchFamily="49" charset="-122"/>
              </a:rPr>
              <a:t>尿路感染 </a:t>
            </a:r>
            <a:endParaRPr lang="zh-CN" altLang="en-US" sz="2800" dirty="0" smtClean="0">
              <a:solidFill>
                <a:srgbClr val="990033"/>
              </a:solidFill>
              <a:ea typeface="隶书" pitchFamily="49" charset="-122"/>
            </a:endParaRPr>
          </a:p>
          <a:p>
            <a:r>
              <a:rPr lang="zh-CN" altLang="en-US" sz="2800" dirty="0" smtClean="0">
                <a:ea typeface="隶书" pitchFamily="49" charset="-122"/>
              </a:rPr>
              <a:t>焦虑  </a:t>
            </a:r>
            <a:r>
              <a:rPr lang="zh-CN" altLang="en-US" sz="2800" dirty="0" smtClean="0">
                <a:solidFill>
                  <a:srgbClr val="990033"/>
                </a:solidFill>
                <a:ea typeface="隶书" pitchFamily="49" charset="-122"/>
              </a:rPr>
              <a:t>与</a:t>
            </a:r>
            <a:r>
              <a:rPr lang="zh-CN" altLang="en-US" sz="2800" dirty="0" smtClean="0">
                <a:solidFill>
                  <a:srgbClr val="990033"/>
                </a:solidFill>
                <a:ea typeface="隶书" pitchFamily="49" charset="-122"/>
              </a:rPr>
              <a:t>无法有效排空膀胱有关；与伴有尿频、尿急、尿失禁等</a:t>
            </a:r>
            <a:r>
              <a:rPr lang="zh-CN" altLang="en-US" sz="2800" dirty="0" smtClean="0">
                <a:solidFill>
                  <a:srgbClr val="990033"/>
                </a:solidFill>
                <a:ea typeface="隶书" pitchFamily="49" charset="-122"/>
              </a:rPr>
              <a:t>有关</a:t>
            </a:r>
            <a:endParaRPr lang="zh-CN" altLang="en-US" sz="2800" dirty="0" smtClean="0">
              <a:solidFill>
                <a:srgbClr val="990033"/>
              </a:solidFill>
              <a:ea typeface="隶书" pitchFamily="49" charset="-122"/>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6"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三、常见护理诊断</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（一）概念</a:t>
            </a:r>
            <a:endParaRPr lang="en-US" altLang="zh-CN" dirty="0" smtClean="0"/>
          </a:p>
          <a:p>
            <a:pPr lvl="1"/>
            <a:r>
              <a:rPr dirty="0" smtClean="0"/>
              <a:t>尿潴留</a:t>
            </a:r>
            <a:endParaRPr lang="en-US" dirty="0"/>
          </a:p>
          <a:p>
            <a:pPr lvl="2"/>
            <a:r>
              <a:rPr dirty="0" smtClean="0"/>
              <a:t>膀胱停止排尿或排空不完全</a:t>
            </a:r>
            <a:endParaRPr lang="en-US" dirty="0" smtClean="0"/>
          </a:p>
          <a:p>
            <a:pPr lvl="2"/>
            <a:r>
              <a:rPr dirty="0" smtClean="0"/>
              <a:t>完全性尿潴留</a:t>
            </a:r>
            <a:endParaRPr lang="en-US" dirty="0" smtClean="0"/>
          </a:p>
          <a:p>
            <a:pPr lvl="3"/>
            <a:r>
              <a:rPr dirty="0" smtClean="0"/>
              <a:t>尿液完全不能排出</a:t>
            </a:r>
            <a:endParaRPr lang="en-US" dirty="0" smtClean="0"/>
          </a:p>
          <a:p>
            <a:pPr lvl="2"/>
            <a:r>
              <a:rPr dirty="0" smtClean="0"/>
              <a:t>不完全性尿潴留</a:t>
            </a:r>
            <a:endParaRPr lang="en-US" dirty="0" smtClean="0"/>
          </a:p>
          <a:p>
            <a:pPr lvl="3"/>
            <a:r>
              <a:rPr dirty="0" smtClean="0"/>
              <a:t>尿液不能完全排出</a:t>
            </a:r>
            <a:endParaRPr lang="en-US" dirty="0" smtClean="0"/>
          </a:p>
          <a:p>
            <a:pPr lvl="3"/>
            <a:r>
              <a:rPr dirty="0" smtClean="0"/>
              <a:t>排尿后残余尿量大于 </a:t>
            </a:r>
            <a:r>
              <a:rPr lang="en-US" altLang="zh-CN" dirty="0"/>
              <a:t>100ml </a:t>
            </a:r>
            <a:r>
              <a:rPr dirty="0" smtClean="0"/>
              <a:t> </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一、概述</a:t>
            </a:r>
          </a:p>
        </p:txBody>
      </p:sp>
      <p:pic>
        <p:nvPicPr>
          <p:cNvPr id="1026" name="Picture 2" descr="C:\Documents and Settings\Administrator\Application Data\360se6\Application\User Data\temp\u=3502728193,1993153146&amp;fm=11&amp;gp=0.jpg"/>
          <p:cNvPicPr>
            <a:picLocks noChangeAspect="1" noChangeArrowheads="1"/>
          </p:cNvPicPr>
          <p:nvPr/>
        </p:nvPicPr>
        <p:blipFill>
          <a:blip r:embed="rId2"/>
          <a:srcRect/>
          <a:stretch>
            <a:fillRect/>
          </a:stretch>
        </p:blipFill>
        <p:spPr bwMode="auto">
          <a:xfrm>
            <a:off x="6700976" y="4653136"/>
            <a:ext cx="2056407" cy="168531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（二）发生机制</a:t>
            </a:r>
            <a:endParaRPr lang="en-US" altLang="zh-CN" dirty="0" smtClean="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一、概述</a:t>
            </a:r>
          </a:p>
        </p:txBody>
      </p:sp>
      <p:grpSp>
        <p:nvGrpSpPr>
          <p:cNvPr id="14" name="组合 13"/>
          <p:cNvGrpSpPr/>
          <p:nvPr/>
        </p:nvGrpSpPr>
        <p:grpSpPr>
          <a:xfrm>
            <a:off x="142844" y="1928802"/>
            <a:ext cx="5643570" cy="3929090"/>
            <a:chOff x="642910" y="2000240"/>
            <a:chExt cx="6905536" cy="4214821"/>
          </a:xfrm>
        </p:grpSpPr>
        <p:pic>
          <p:nvPicPr>
            <p:cNvPr id="6" name="内容占位符 11" descr="11.JPG"/>
            <p:cNvPicPr>
              <a:picLocks noChangeAspect="1"/>
            </p:cNvPicPr>
            <p:nvPr/>
          </p:nvPicPr>
          <p:blipFill>
            <a:blip r:embed="rId2"/>
            <a:srcRect/>
            <a:stretch>
              <a:fillRect/>
            </a:stretch>
          </p:blipFill>
          <p:spPr bwMode="auto">
            <a:xfrm>
              <a:off x="642910" y="2214554"/>
              <a:ext cx="6215106" cy="4000507"/>
            </a:xfrm>
            <a:prstGeom prst="rect">
              <a:avLst/>
            </a:prstGeom>
            <a:noFill/>
            <a:ln w="9525">
              <a:noFill/>
              <a:miter lim="800000"/>
              <a:headEnd/>
              <a:tailEnd/>
            </a:ln>
          </p:spPr>
        </p:pic>
        <p:grpSp>
          <p:nvGrpSpPr>
            <p:cNvPr id="13" name="组合 12"/>
            <p:cNvGrpSpPr/>
            <p:nvPr/>
          </p:nvGrpSpPr>
          <p:grpSpPr>
            <a:xfrm>
              <a:off x="1571604" y="2000240"/>
              <a:ext cx="5976842" cy="2452260"/>
              <a:chOff x="1571604" y="2000240"/>
              <a:chExt cx="5976842" cy="2452260"/>
            </a:xfrm>
          </p:grpSpPr>
          <p:sp>
            <p:nvSpPr>
              <p:cNvPr id="7" name="Rectangle 8"/>
              <p:cNvSpPr>
                <a:spLocks noChangeArrowheads="1"/>
              </p:cNvSpPr>
              <p:nvPr/>
            </p:nvSpPr>
            <p:spPr bwMode="auto">
              <a:xfrm>
                <a:off x="5072065" y="2000240"/>
                <a:ext cx="2126770" cy="589270"/>
              </a:xfrm>
              <a:prstGeom prst="rect">
                <a:avLst/>
              </a:prstGeom>
              <a:noFill/>
              <a:ln w="28575">
                <a:solidFill>
                  <a:srgbClr val="9900CC"/>
                </a:solidFill>
                <a:miter lim="800000"/>
                <a:headEnd/>
                <a:tailEnd/>
              </a:ln>
            </p:spPr>
            <p:txBody>
              <a:bodyPr wrap="none" anchor="ctr"/>
              <a:lstStyle/>
              <a:p>
                <a:pPr algn="ctr"/>
                <a:r>
                  <a:rPr lang="zh-CN" altLang="en-US" dirty="0" smtClean="0">
                    <a:solidFill>
                      <a:srgbClr val="990033"/>
                    </a:solidFill>
                    <a:ea typeface="华文新魏" pitchFamily="2" charset="-122"/>
                  </a:rPr>
                  <a:t>脑干和大脑皮质</a:t>
                </a:r>
                <a:endParaRPr lang="en-US" altLang="zh-CN" dirty="0" smtClean="0">
                  <a:solidFill>
                    <a:srgbClr val="990033"/>
                  </a:solidFill>
                  <a:ea typeface="华文新魏" pitchFamily="2" charset="-122"/>
                </a:endParaRPr>
              </a:p>
              <a:p>
                <a:pPr algn="ctr"/>
                <a:r>
                  <a:rPr lang="zh-CN" altLang="en-US" dirty="0" smtClean="0">
                    <a:solidFill>
                      <a:srgbClr val="990033"/>
                    </a:solidFill>
                    <a:ea typeface="华文新魏" pitchFamily="2" charset="-122"/>
                  </a:rPr>
                  <a:t>高级排尿中枢</a:t>
                </a:r>
                <a:endParaRPr lang="zh-CN" altLang="en-US" dirty="0">
                  <a:solidFill>
                    <a:srgbClr val="990033"/>
                  </a:solidFill>
                  <a:ea typeface="华文新魏" pitchFamily="2" charset="-122"/>
                </a:endParaRPr>
              </a:p>
            </p:txBody>
          </p:sp>
          <p:sp>
            <p:nvSpPr>
              <p:cNvPr id="8" name="Rectangle 8"/>
              <p:cNvSpPr>
                <a:spLocks noChangeArrowheads="1"/>
              </p:cNvSpPr>
              <p:nvPr/>
            </p:nvSpPr>
            <p:spPr bwMode="auto">
              <a:xfrm>
                <a:off x="6715140" y="3149737"/>
                <a:ext cx="833306" cy="1302763"/>
              </a:xfrm>
              <a:prstGeom prst="rect">
                <a:avLst/>
              </a:prstGeom>
              <a:noFill/>
              <a:ln w="28575">
                <a:solidFill>
                  <a:srgbClr val="9900CC"/>
                </a:solidFill>
                <a:miter lim="800000"/>
                <a:headEnd/>
                <a:tailEnd/>
              </a:ln>
            </p:spPr>
            <p:txBody>
              <a:bodyPr wrap="none" anchor="ctr"/>
              <a:lstStyle/>
              <a:p>
                <a:pPr algn="ctr"/>
                <a:r>
                  <a:rPr lang="zh-CN" altLang="en-US" sz="2000" dirty="0" smtClean="0">
                    <a:solidFill>
                      <a:srgbClr val="990033"/>
                    </a:solidFill>
                    <a:ea typeface="华文新魏" pitchFamily="2" charset="-122"/>
                  </a:rPr>
                  <a:t>脊髓</a:t>
                </a:r>
                <a:endParaRPr lang="en-US" altLang="zh-CN" sz="2000" dirty="0" smtClean="0">
                  <a:solidFill>
                    <a:srgbClr val="990033"/>
                  </a:solidFill>
                  <a:ea typeface="华文新魏" pitchFamily="2" charset="-122"/>
                </a:endParaRPr>
              </a:p>
              <a:p>
                <a:pPr algn="ctr"/>
                <a:r>
                  <a:rPr lang="zh-CN" altLang="en-US" sz="2000" dirty="0" smtClean="0">
                    <a:solidFill>
                      <a:srgbClr val="990033"/>
                    </a:solidFill>
                    <a:ea typeface="华文新魏" pitchFamily="2" charset="-122"/>
                  </a:rPr>
                  <a:t>低级</a:t>
                </a:r>
                <a:endParaRPr lang="en-US" altLang="zh-CN" sz="2000" dirty="0" smtClean="0">
                  <a:solidFill>
                    <a:srgbClr val="990033"/>
                  </a:solidFill>
                  <a:ea typeface="华文新魏" pitchFamily="2" charset="-122"/>
                </a:endParaRPr>
              </a:p>
              <a:p>
                <a:pPr algn="ctr"/>
                <a:r>
                  <a:rPr lang="zh-CN" altLang="en-US" sz="2000" dirty="0" smtClean="0">
                    <a:solidFill>
                      <a:srgbClr val="990033"/>
                    </a:solidFill>
                    <a:ea typeface="华文新魏" pitchFamily="2" charset="-122"/>
                  </a:rPr>
                  <a:t>排尿</a:t>
                </a:r>
                <a:endParaRPr lang="en-US" altLang="zh-CN" sz="2000" dirty="0" smtClean="0">
                  <a:solidFill>
                    <a:srgbClr val="990033"/>
                  </a:solidFill>
                  <a:ea typeface="华文新魏" pitchFamily="2" charset="-122"/>
                </a:endParaRPr>
              </a:p>
              <a:p>
                <a:pPr algn="ctr"/>
                <a:r>
                  <a:rPr lang="zh-CN" altLang="en-US" sz="2000" dirty="0" smtClean="0">
                    <a:solidFill>
                      <a:srgbClr val="990033"/>
                    </a:solidFill>
                    <a:ea typeface="华文新魏" pitchFamily="2" charset="-122"/>
                  </a:rPr>
                  <a:t>中枢</a:t>
                </a:r>
                <a:endParaRPr lang="zh-CN" altLang="en-US" sz="2000" dirty="0">
                  <a:solidFill>
                    <a:srgbClr val="990033"/>
                  </a:solidFill>
                  <a:ea typeface="华文新魏" pitchFamily="2" charset="-122"/>
                </a:endParaRPr>
              </a:p>
            </p:txBody>
          </p:sp>
          <p:sp>
            <p:nvSpPr>
              <p:cNvPr id="9" name="Rectangle 6"/>
              <p:cNvSpPr>
                <a:spLocks noChangeArrowheads="1"/>
              </p:cNvSpPr>
              <p:nvPr/>
            </p:nvSpPr>
            <p:spPr bwMode="auto">
              <a:xfrm>
                <a:off x="1571604" y="3429000"/>
                <a:ext cx="1357307" cy="357101"/>
              </a:xfrm>
              <a:prstGeom prst="rect">
                <a:avLst/>
              </a:prstGeom>
              <a:noFill/>
              <a:ln w="28575">
                <a:solidFill>
                  <a:srgbClr val="990033"/>
                </a:solidFill>
                <a:miter lim="800000"/>
                <a:headEnd/>
                <a:tailEnd/>
              </a:ln>
            </p:spPr>
            <p:txBody>
              <a:bodyPr wrap="none" anchor="ctr"/>
              <a:lstStyle/>
              <a:p>
                <a:pPr algn="ctr"/>
                <a:r>
                  <a:rPr lang="zh-CN" altLang="en-US" sz="2000" dirty="0" smtClean="0">
                    <a:solidFill>
                      <a:srgbClr val="000099"/>
                    </a:solidFill>
                    <a:ea typeface="华文新魏" pitchFamily="2" charset="-122"/>
                  </a:rPr>
                  <a:t>尿液增加</a:t>
                </a:r>
                <a:endParaRPr lang="zh-CN" altLang="en-US" sz="2000" dirty="0">
                  <a:solidFill>
                    <a:srgbClr val="000099"/>
                  </a:solidFill>
                  <a:ea typeface="华文新魏" pitchFamily="2" charset="-122"/>
                </a:endParaRPr>
              </a:p>
            </p:txBody>
          </p:sp>
          <p:cxnSp>
            <p:nvCxnSpPr>
              <p:cNvPr id="11" name="直接箭头连接符 10"/>
              <p:cNvCxnSpPr>
                <a:endCxn id="9" idx="2"/>
              </p:cNvCxnSpPr>
              <p:nvPr/>
            </p:nvCxnSpPr>
            <p:spPr>
              <a:xfrm rot="16200000" flipV="1">
                <a:off x="2160920" y="3875440"/>
                <a:ext cx="428717" cy="25004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
        <p:nvSpPr>
          <p:cNvPr id="16" name="圆角矩形 15"/>
          <p:cNvSpPr/>
          <p:nvPr/>
        </p:nvSpPr>
        <p:spPr>
          <a:xfrm>
            <a:off x="6143636" y="2143116"/>
            <a:ext cx="2571768" cy="3214710"/>
          </a:xfrm>
          <a:prstGeom prst="roundRect">
            <a:avLst/>
          </a:prstGeom>
          <a:solidFill>
            <a:schemeClr val="bg1"/>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zh-CN" altLang="en-US" sz="2000" dirty="0" smtClean="0">
                <a:solidFill>
                  <a:srgbClr val="000099"/>
                </a:solidFill>
                <a:latin typeface="Arial" charset="0"/>
                <a:ea typeface="华文新魏" pitchFamily="2" charset="-122"/>
              </a:rPr>
              <a:t>无排尿机会，脊髓低级排尿中枢的活动受到大脑高级排尿中枢的抑制，不产生排尿反射。</a:t>
            </a:r>
            <a:endParaRPr lang="en-US" altLang="zh-CN" sz="2000" dirty="0" smtClean="0">
              <a:solidFill>
                <a:srgbClr val="000099"/>
              </a:solidFill>
              <a:latin typeface="Arial" charset="0"/>
              <a:ea typeface="华文新魏" pitchFamily="2" charset="-122"/>
            </a:endParaRPr>
          </a:p>
          <a:p>
            <a:pPr>
              <a:buFont typeface="Arial" pitchFamily="34" charset="0"/>
              <a:buChar char="•"/>
            </a:pPr>
            <a:r>
              <a:rPr lang="zh-CN" altLang="en-US" sz="2000" dirty="0" smtClean="0">
                <a:solidFill>
                  <a:srgbClr val="000099"/>
                </a:solidFill>
                <a:latin typeface="Arial" charset="0"/>
                <a:ea typeface="华文新魏" pitchFamily="2" charset="-122"/>
              </a:rPr>
              <a:t>当脊髓反射弧或大脑皮质功能障碍，逼尿肌和括约肌功能异常，尿液排出通路受阻。</a:t>
            </a:r>
          </a:p>
        </p:txBody>
      </p:sp>
      <p:sp>
        <p:nvSpPr>
          <p:cNvPr id="17" name="TextBox 16"/>
          <p:cNvSpPr txBox="1"/>
          <p:nvPr/>
        </p:nvSpPr>
        <p:spPr>
          <a:xfrm>
            <a:off x="6673253" y="5429264"/>
            <a:ext cx="1613523" cy="400110"/>
          </a:xfrm>
          <a:prstGeom prst="rect">
            <a:avLst/>
          </a:prstGeom>
          <a:noFill/>
        </p:spPr>
        <p:txBody>
          <a:bodyPr wrap="square" rtlCol="0">
            <a:spAutoFit/>
          </a:bodyPr>
          <a:lstStyle/>
          <a:p>
            <a:r>
              <a:rPr lang="zh-CN" altLang="en-US" sz="2000" dirty="0" smtClean="0">
                <a:solidFill>
                  <a:srgbClr val="990033"/>
                </a:solidFill>
                <a:ea typeface="华文新魏" pitchFamily="2" charset="-122"/>
              </a:rPr>
              <a:t>尿潴留机制</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（三）病因</a:t>
            </a:r>
            <a:endParaRPr lang="en-US" altLang="zh-CN" dirty="0" smtClean="0"/>
          </a:p>
          <a:p>
            <a:pPr lvl="1"/>
            <a:r>
              <a:rPr dirty="0" smtClean="0"/>
              <a:t>梗阻性尿潴留</a:t>
            </a:r>
            <a:endParaRPr lang="en-US" dirty="0" smtClean="0"/>
          </a:p>
          <a:p>
            <a:pPr lvl="2"/>
            <a:r>
              <a:rPr dirty="0" smtClean="0"/>
              <a:t>膀胱颈梗阻</a:t>
            </a:r>
            <a:endParaRPr lang="en-US" dirty="0" smtClean="0"/>
          </a:p>
          <a:p>
            <a:pPr lvl="3"/>
            <a:r>
              <a:rPr dirty="0" smtClean="0"/>
              <a:t>前列腺增生及肿瘤</a:t>
            </a:r>
            <a:r>
              <a:rPr lang="zh-CN" altLang="en-US" dirty="0"/>
              <a:t>、</a:t>
            </a:r>
            <a:r>
              <a:rPr dirty="0" smtClean="0"/>
              <a:t>膀胱结石或异物</a:t>
            </a:r>
            <a:r>
              <a:rPr lang="zh-CN" altLang="en-US" dirty="0" smtClean="0"/>
              <a:t>、</a:t>
            </a:r>
            <a:r>
              <a:rPr dirty="0" smtClean="0"/>
              <a:t>子宫肌瘤等 </a:t>
            </a:r>
            <a:endParaRPr dirty="0"/>
          </a:p>
          <a:p>
            <a:pPr lvl="2"/>
            <a:r>
              <a:rPr dirty="0" smtClean="0"/>
              <a:t>尿道梗阻</a:t>
            </a:r>
            <a:endParaRPr lang="en-US" dirty="0" smtClean="0"/>
          </a:p>
          <a:p>
            <a:pPr lvl="3"/>
            <a:r>
              <a:rPr dirty="0" smtClean="0"/>
              <a:t>尿道结石</a:t>
            </a:r>
            <a:r>
              <a:rPr dirty="0"/>
              <a:t>、异物、</a:t>
            </a:r>
            <a:r>
              <a:rPr dirty="0" smtClean="0"/>
              <a:t>肿瘤及结核等炎症或损伤后尿道狭窄</a:t>
            </a:r>
            <a:endParaRPr lang="en-US" altLang="zh-CN" dirty="0" smtClean="0"/>
          </a:p>
          <a:p>
            <a:pPr lvl="3"/>
            <a:r>
              <a:rPr dirty="0" smtClean="0"/>
              <a:t>包茎和先天性尿道瓣膜</a:t>
            </a:r>
            <a:r>
              <a:rPr lang="zh-CN" altLang="en-US" dirty="0" smtClean="0"/>
              <a:t>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一、概述</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4800" y="1214422"/>
            <a:ext cx="8339166" cy="5033978"/>
          </a:xfrm>
        </p:spPr>
        <p:txBody>
          <a:bodyPr/>
          <a:lstStyle/>
          <a:p>
            <a:pPr>
              <a:buNone/>
            </a:pPr>
            <a:r>
              <a:rPr lang="zh-CN" altLang="en-US" dirty="0" smtClean="0"/>
              <a:t> （三）病因</a:t>
            </a:r>
            <a:endParaRPr lang="en-US" altLang="zh-CN" dirty="0" smtClean="0"/>
          </a:p>
          <a:p>
            <a:pPr lvl="1"/>
            <a:r>
              <a:rPr dirty="0" smtClean="0"/>
              <a:t>动力性尿潴留 </a:t>
            </a:r>
            <a:endParaRPr lang="en-US" dirty="0" smtClean="0"/>
          </a:p>
          <a:p>
            <a:pPr lvl="2"/>
            <a:r>
              <a:rPr dirty="0" smtClean="0"/>
              <a:t>神经系统病变</a:t>
            </a:r>
            <a:endParaRPr lang="en-US" dirty="0" smtClean="0"/>
          </a:p>
          <a:p>
            <a:pPr lvl="3"/>
            <a:r>
              <a:rPr dirty="0" smtClean="0"/>
              <a:t>中枢神经系统和周围神经系统功能性或器质性病变可影响正常的排尿反射</a:t>
            </a:r>
            <a:r>
              <a:rPr dirty="0"/>
              <a:t>，</a:t>
            </a:r>
            <a:r>
              <a:rPr dirty="0" smtClean="0"/>
              <a:t>是造成尿潴留的常见原因</a:t>
            </a:r>
            <a:endParaRPr lang="en-US" dirty="0" smtClean="0"/>
          </a:p>
          <a:p>
            <a:pPr lvl="3"/>
            <a:r>
              <a:rPr dirty="0" smtClean="0"/>
              <a:t>常见于颅脑或脊髓肿瘤</a:t>
            </a:r>
            <a:r>
              <a:rPr dirty="0"/>
              <a:t>、</a:t>
            </a:r>
            <a:r>
              <a:rPr dirty="0" smtClean="0"/>
              <a:t>脑血管疾病</a:t>
            </a:r>
            <a:r>
              <a:rPr dirty="0"/>
              <a:t>、脊柱裂、脊膜膨出、</a:t>
            </a:r>
            <a:r>
              <a:rPr dirty="0" smtClean="0"/>
              <a:t>糖尿病和周围神经炎等</a:t>
            </a:r>
            <a:endParaRPr lang="en-US" dirty="0"/>
          </a:p>
          <a:p>
            <a:pPr lvl="2"/>
            <a:r>
              <a:rPr dirty="0" smtClean="0"/>
              <a:t>手术或麻醉</a:t>
            </a:r>
            <a:endParaRPr lang="en-US" dirty="0" smtClean="0"/>
          </a:p>
          <a:p>
            <a:pPr lvl="3"/>
            <a:r>
              <a:rPr dirty="0" smtClean="0"/>
              <a:t>中枢神经或骨盆手术造成盆神经损害或功能障碍 </a:t>
            </a:r>
            <a:endParaRPr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一、概述</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4800" y="1214422"/>
            <a:ext cx="8482042" cy="5033978"/>
          </a:xfrm>
        </p:spPr>
        <p:txBody>
          <a:bodyPr/>
          <a:lstStyle/>
          <a:p>
            <a:pPr>
              <a:buNone/>
            </a:pPr>
            <a:r>
              <a:rPr lang="zh-CN" altLang="en-US" dirty="0" smtClean="0"/>
              <a:t> （三）病因</a:t>
            </a:r>
            <a:endParaRPr lang="en-US" altLang="zh-CN" dirty="0" smtClean="0"/>
          </a:p>
          <a:p>
            <a:pPr lvl="1"/>
            <a:r>
              <a:rPr dirty="0" smtClean="0"/>
              <a:t>动力性尿潴留</a:t>
            </a:r>
            <a:endParaRPr lang="en-US" dirty="0" smtClean="0"/>
          </a:p>
          <a:p>
            <a:pPr lvl="2"/>
            <a:r>
              <a:rPr dirty="0" smtClean="0"/>
              <a:t>药物作用</a:t>
            </a:r>
            <a:endParaRPr lang="en-US" dirty="0" smtClean="0"/>
          </a:p>
          <a:p>
            <a:pPr lvl="3"/>
            <a:r>
              <a:rPr dirty="0" smtClean="0"/>
              <a:t>很多药物都可引起尿潴留</a:t>
            </a:r>
            <a:r>
              <a:rPr dirty="0"/>
              <a:t>，如抗组胺药、阿片制剂、</a:t>
            </a:r>
            <a:r>
              <a:rPr dirty="0" smtClean="0"/>
              <a:t>抗胆碱药和抗抑郁药等 </a:t>
            </a:r>
            <a:endParaRPr dirty="0"/>
          </a:p>
          <a:p>
            <a:pPr lvl="2"/>
            <a:r>
              <a:rPr dirty="0" smtClean="0"/>
              <a:t>其他</a:t>
            </a:r>
            <a:endParaRPr lang="en-US" dirty="0" smtClean="0"/>
          </a:p>
          <a:p>
            <a:pPr lvl="3"/>
            <a:r>
              <a:rPr dirty="0" smtClean="0"/>
              <a:t>低血钾</a:t>
            </a:r>
            <a:r>
              <a:rPr dirty="0"/>
              <a:t>、精神因素，如精神紧张、</a:t>
            </a:r>
            <a:r>
              <a:rPr dirty="0" smtClean="0"/>
              <a:t>排尿环境或排尿方式不适应等 </a:t>
            </a:r>
            <a:endParaRPr lang="en-US" altLang="zh-CN" dirty="0" smtClean="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一、概述</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 （一）问诊</a:t>
            </a:r>
            <a:endParaRPr lang="en-US" altLang="zh-CN" dirty="0" smtClean="0"/>
          </a:p>
          <a:p>
            <a:pPr lvl="1"/>
            <a:r>
              <a:rPr dirty="0" smtClean="0"/>
              <a:t>尿潴留的特点  </a:t>
            </a:r>
            <a:endParaRPr lang="en-US" dirty="0" smtClean="0"/>
          </a:p>
          <a:p>
            <a:pPr lvl="2"/>
            <a:r>
              <a:rPr dirty="0" smtClean="0"/>
              <a:t>起病的缓急</a:t>
            </a:r>
            <a:r>
              <a:rPr dirty="0"/>
              <a:t>、</a:t>
            </a:r>
            <a:r>
              <a:rPr dirty="0" smtClean="0"/>
              <a:t>严重程度及持续时间等</a:t>
            </a:r>
            <a:endParaRPr lang="en-US" dirty="0" smtClean="0"/>
          </a:p>
          <a:p>
            <a:pPr lvl="2"/>
            <a:r>
              <a:rPr dirty="0" smtClean="0"/>
              <a:t>急性尿潴留</a:t>
            </a:r>
            <a:endParaRPr lang="en-US" dirty="0" smtClean="0"/>
          </a:p>
          <a:p>
            <a:pPr lvl="3"/>
            <a:r>
              <a:rPr dirty="0"/>
              <a:t>突然发生的、短时间内的膀胱充盈，</a:t>
            </a:r>
            <a:r>
              <a:rPr dirty="0" smtClean="0"/>
              <a:t>患者下腹部膨隆</a:t>
            </a:r>
            <a:r>
              <a:rPr dirty="0"/>
              <a:t>，伴下腹部胀痛，尿意急迫，却不能自行排出，</a:t>
            </a:r>
            <a:r>
              <a:rPr dirty="0" smtClean="0"/>
              <a:t>患者可出现烦躁和（</a:t>
            </a:r>
            <a:r>
              <a:rPr dirty="0"/>
              <a:t>或）</a:t>
            </a:r>
            <a:r>
              <a:rPr dirty="0" smtClean="0"/>
              <a:t>辗转不安</a:t>
            </a:r>
            <a:endParaRPr lang="en-US" dirty="0" smtClean="0"/>
          </a:p>
          <a:p>
            <a:pPr lvl="2"/>
            <a:r>
              <a:rPr dirty="0" smtClean="0"/>
              <a:t>慢性尿潴留</a:t>
            </a:r>
            <a:endParaRPr lang="en-US" dirty="0" smtClean="0"/>
          </a:p>
          <a:p>
            <a:pPr lvl="3"/>
            <a:r>
              <a:rPr dirty="0" smtClean="0"/>
              <a:t>起病缓慢</a:t>
            </a:r>
            <a:r>
              <a:rPr dirty="0"/>
              <a:t>，一般无下腹部疼痛，</a:t>
            </a:r>
            <a:r>
              <a:rPr dirty="0" smtClean="0"/>
              <a:t>当有大量残余尿时可出现少量持续排尿</a:t>
            </a:r>
            <a:r>
              <a:rPr dirty="0"/>
              <a:t>，是由于膀胱内尿液充盈过度溢出所致，</a:t>
            </a:r>
            <a:r>
              <a:rPr dirty="0" smtClean="0"/>
              <a:t>称为假性尿失禁</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二、护理评估</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4800" y="1214422"/>
            <a:ext cx="8267728" cy="5033978"/>
          </a:xfrm>
        </p:spPr>
        <p:txBody>
          <a:bodyPr/>
          <a:lstStyle/>
          <a:p>
            <a:pPr>
              <a:buNone/>
            </a:pPr>
            <a:r>
              <a:rPr lang="zh-CN" altLang="en-US" dirty="0" smtClean="0"/>
              <a:t> （一）问诊</a:t>
            </a:r>
            <a:endParaRPr lang="en-US" altLang="zh-CN" dirty="0" smtClean="0"/>
          </a:p>
          <a:p>
            <a:pPr lvl="1"/>
            <a:r>
              <a:rPr dirty="0" smtClean="0"/>
              <a:t>伴随症状</a:t>
            </a:r>
            <a:endParaRPr lang="en-US" dirty="0" smtClean="0"/>
          </a:p>
          <a:p>
            <a:pPr lvl="2"/>
            <a:r>
              <a:rPr dirty="0" smtClean="0"/>
              <a:t>前列腺增生者</a:t>
            </a:r>
            <a:endParaRPr lang="en-US" dirty="0" smtClean="0"/>
          </a:p>
          <a:p>
            <a:pPr lvl="3"/>
            <a:r>
              <a:rPr dirty="0" smtClean="0"/>
              <a:t>可伴有尿频</a:t>
            </a:r>
            <a:r>
              <a:rPr dirty="0"/>
              <a:t>、尿急、</a:t>
            </a:r>
            <a:r>
              <a:rPr dirty="0" smtClean="0"/>
              <a:t>排尿踌躇等</a:t>
            </a:r>
            <a:endParaRPr lang="en-US" dirty="0" smtClean="0"/>
          </a:p>
          <a:p>
            <a:pPr lvl="2"/>
            <a:r>
              <a:rPr dirty="0" smtClean="0"/>
              <a:t>下腹部绞痛并向大腿会阴方向放射</a:t>
            </a:r>
            <a:endParaRPr lang="en-US" dirty="0" smtClean="0"/>
          </a:p>
          <a:p>
            <a:pPr lvl="3"/>
            <a:r>
              <a:rPr dirty="0" smtClean="0"/>
              <a:t>主要见于膀胱颈部结石</a:t>
            </a:r>
            <a:endParaRPr lang="en-US" dirty="0" smtClean="0"/>
          </a:p>
          <a:p>
            <a:pPr lvl="2"/>
            <a:r>
              <a:rPr dirty="0" smtClean="0"/>
              <a:t>血尿</a:t>
            </a:r>
            <a:endParaRPr lang="en-US" dirty="0" smtClean="0"/>
          </a:p>
          <a:p>
            <a:pPr lvl="3"/>
            <a:r>
              <a:rPr dirty="0" smtClean="0"/>
              <a:t>主要见于后尿道损伤</a:t>
            </a:r>
            <a:r>
              <a:rPr dirty="0"/>
              <a:t>、</a:t>
            </a:r>
            <a:r>
              <a:rPr dirty="0" smtClean="0"/>
              <a:t>膀胱颈部结石等</a:t>
            </a:r>
            <a:endParaRPr lang="en-US" dirty="0" smtClean="0"/>
          </a:p>
          <a:p>
            <a:pPr lvl="2"/>
            <a:r>
              <a:rPr dirty="0" smtClean="0"/>
              <a:t>运动</a:t>
            </a:r>
            <a:r>
              <a:rPr dirty="0"/>
              <a:t>、</a:t>
            </a:r>
            <a:r>
              <a:rPr dirty="0" smtClean="0"/>
              <a:t>感觉功能障碍甚至截瘫</a:t>
            </a:r>
            <a:endParaRPr lang="en-US" dirty="0" smtClean="0"/>
          </a:p>
          <a:p>
            <a:pPr lvl="3"/>
            <a:r>
              <a:rPr dirty="0" smtClean="0"/>
              <a:t>主要见于脊柱肿瘤</a:t>
            </a:r>
            <a:r>
              <a:rPr dirty="0"/>
              <a:t>、</a:t>
            </a:r>
            <a:r>
              <a:rPr dirty="0" smtClean="0"/>
              <a:t>结核和骨折等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二、护理评估</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4800" y="1214422"/>
            <a:ext cx="8410604" cy="5033978"/>
          </a:xfrm>
        </p:spPr>
        <p:txBody>
          <a:bodyPr/>
          <a:lstStyle/>
          <a:p>
            <a:pPr>
              <a:buNone/>
            </a:pPr>
            <a:r>
              <a:rPr lang="zh-CN" altLang="en-US" dirty="0" smtClean="0"/>
              <a:t> （一）问诊</a:t>
            </a:r>
            <a:endParaRPr lang="en-US" altLang="zh-CN" dirty="0" smtClean="0"/>
          </a:p>
          <a:p>
            <a:pPr lvl="1"/>
            <a:r>
              <a:rPr dirty="0" smtClean="0"/>
              <a:t>尿潴留对患者的影响  </a:t>
            </a:r>
            <a:endParaRPr lang="en-US" dirty="0" smtClean="0"/>
          </a:p>
          <a:p>
            <a:pPr lvl="2"/>
            <a:r>
              <a:rPr dirty="0" smtClean="0"/>
              <a:t>尿路感染</a:t>
            </a:r>
            <a:endParaRPr lang="en-US" dirty="0" smtClean="0"/>
          </a:p>
          <a:p>
            <a:pPr lvl="2"/>
            <a:r>
              <a:rPr dirty="0" smtClean="0"/>
              <a:t>留置导尿    疼痛不适及增加尿路感染机会</a:t>
            </a:r>
            <a:endParaRPr lang="en-US" dirty="0" smtClean="0"/>
          </a:p>
          <a:p>
            <a:pPr lvl="2"/>
            <a:r>
              <a:rPr dirty="0" smtClean="0"/>
              <a:t>膀胱过度膨胀     输尿管反流</a:t>
            </a:r>
            <a:r>
              <a:rPr dirty="0"/>
              <a:t>，引起输尿管及肾积水，</a:t>
            </a:r>
            <a:r>
              <a:rPr dirty="0" smtClean="0"/>
              <a:t>最终导致肾功能受损</a:t>
            </a:r>
            <a:endParaRPr lang="en-US" dirty="0" smtClean="0"/>
          </a:p>
          <a:p>
            <a:pPr lvl="2"/>
            <a:r>
              <a:rPr dirty="0" smtClean="0"/>
              <a:t>焦虑</a:t>
            </a:r>
            <a:r>
              <a:rPr dirty="0"/>
              <a:t>、</a:t>
            </a:r>
            <a:r>
              <a:rPr dirty="0" smtClean="0"/>
              <a:t>紧张等情绪反应</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Rectangle 2"/>
          <p:cNvSpPr>
            <a:spLocks noGrp="1" noChangeArrowheads="1"/>
          </p:cNvSpPr>
          <p:nvPr>
            <p:ph type="title"/>
          </p:nvPr>
        </p:nvSpPr>
        <p:spPr>
          <a:xfrm>
            <a:off x="142844" y="357166"/>
            <a:ext cx="8077200" cy="563563"/>
          </a:xfrm>
        </p:spPr>
        <p:txBody>
          <a:bodyPr/>
          <a:lstStyle/>
          <a:p>
            <a:pPr eaLnBrk="1" hangingPunct="1"/>
            <a:r>
              <a:rPr lang="zh-CN" altLang="en-US" dirty="0" smtClean="0">
                <a:latin typeface="Times New Roman" pitchFamily="18" charset="0"/>
                <a:ea typeface="宋体" charset="-122"/>
              </a:rPr>
              <a:t>二、护理评估</a:t>
            </a:r>
          </a:p>
        </p:txBody>
      </p:sp>
      <p:cxnSp>
        <p:nvCxnSpPr>
          <p:cNvPr id="6" name="AutoShape 19"/>
          <p:cNvCxnSpPr>
            <a:cxnSpLocks noChangeShapeType="1"/>
          </p:cNvCxnSpPr>
          <p:nvPr/>
        </p:nvCxnSpPr>
        <p:spPr bwMode="auto">
          <a:xfrm>
            <a:off x="2857488" y="3000372"/>
            <a:ext cx="357190" cy="1588"/>
          </a:xfrm>
          <a:prstGeom prst="straightConnector1">
            <a:avLst/>
          </a:prstGeom>
          <a:noFill/>
          <a:ln w="28575">
            <a:solidFill>
              <a:srgbClr val="6600CC"/>
            </a:solidFill>
            <a:miter lim="800000"/>
            <a:headEnd/>
            <a:tailEnd type="triangle" w="med" len="med"/>
          </a:ln>
        </p:spPr>
      </p:cxnSp>
      <p:cxnSp>
        <p:nvCxnSpPr>
          <p:cNvPr id="8" name="AutoShape 19"/>
          <p:cNvCxnSpPr>
            <a:cxnSpLocks noChangeShapeType="1"/>
          </p:cNvCxnSpPr>
          <p:nvPr/>
        </p:nvCxnSpPr>
        <p:spPr bwMode="auto">
          <a:xfrm>
            <a:off x="3571868" y="3500438"/>
            <a:ext cx="357190" cy="1588"/>
          </a:xfrm>
          <a:prstGeom prst="straightConnector1">
            <a:avLst/>
          </a:prstGeom>
          <a:noFill/>
          <a:ln w="28575">
            <a:solidFill>
              <a:srgbClr val="6600CC"/>
            </a:solidFill>
            <a:miter lim="800000"/>
            <a:headEnd/>
            <a:tailEnd type="triangle" w="med" len="med"/>
          </a:ln>
        </p:spPr>
      </p:cxnSp>
      <p:grpSp>
        <p:nvGrpSpPr>
          <p:cNvPr id="13" name="组合 12"/>
          <p:cNvGrpSpPr/>
          <p:nvPr/>
        </p:nvGrpSpPr>
        <p:grpSpPr>
          <a:xfrm>
            <a:off x="5715008" y="4071942"/>
            <a:ext cx="2714644" cy="2298158"/>
            <a:chOff x="5715008" y="4071942"/>
            <a:chExt cx="2714644" cy="2298158"/>
          </a:xfrm>
        </p:grpSpPr>
        <p:pic>
          <p:nvPicPr>
            <p:cNvPr id="11" name="Picture 2" descr="C:\Documents and Settings\Administrator\Application Data\360se6\Application\User Data\temp\u=4236994942,2293859519&amp;fm=21&amp;gp=0.jpg"/>
            <p:cNvPicPr>
              <a:picLocks noChangeAspect="1" noChangeArrowheads="1"/>
            </p:cNvPicPr>
            <p:nvPr/>
          </p:nvPicPr>
          <p:blipFill>
            <a:blip r:embed="rId2"/>
            <a:srcRect/>
            <a:stretch>
              <a:fillRect/>
            </a:stretch>
          </p:blipFill>
          <p:spPr bwMode="auto">
            <a:xfrm>
              <a:off x="5715008" y="4071942"/>
              <a:ext cx="2619375" cy="2095501"/>
            </a:xfrm>
            <a:prstGeom prst="rect">
              <a:avLst/>
            </a:prstGeom>
            <a:noFill/>
          </p:spPr>
        </p:pic>
        <p:sp>
          <p:nvSpPr>
            <p:cNvPr id="12" name="TextBox 11"/>
            <p:cNvSpPr txBox="1"/>
            <p:nvPr/>
          </p:nvSpPr>
          <p:spPr>
            <a:xfrm>
              <a:off x="6715140" y="6000768"/>
              <a:ext cx="1714512" cy="369332"/>
            </a:xfrm>
            <a:prstGeom prst="rect">
              <a:avLst/>
            </a:prstGeom>
            <a:solidFill>
              <a:schemeClr val="bg1"/>
            </a:solidFill>
          </p:spPr>
          <p:txBody>
            <a:bodyPr wrap="square" rtlCol="0">
              <a:spAutoFit/>
            </a:bodyPr>
            <a:lstStyle/>
            <a:p>
              <a:endParaRPr lang="zh-CN" altLang="en-US" dirty="0"/>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959</TotalTime>
  <Pages>0</Pages>
  <Words>393</Words>
  <Characters>0</Characters>
  <Application>Microsoft Office PowerPoint</Application>
  <DocSecurity>0</DocSecurity>
  <PresentationFormat>全屏显示(4:3)</PresentationFormat>
  <Lines>0</Lines>
  <Paragraphs>106</Paragraphs>
  <Slides>13</Slides>
  <Notes>0</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课件模板</vt:lpstr>
      <vt:lpstr>第十三节   尿潴留</vt:lpstr>
      <vt:lpstr>一、概述</vt:lpstr>
      <vt:lpstr>一、概述</vt:lpstr>
      <vt:lpstr>一、概述</vt:lpstr>
      <vt:lpstr>一、概述</vt:lpstr>
      <vt:lpstr>一、概述</vt:lpstr>
      <vt:lpstr>二、护理评估</vt:lpstr>
      <vt:lpstr>二、护理评估</vt:lpstr>
      <vt:lpstr>二、护理评估</vt:lpstr>
      <vt:lpstr>二、护理评估</vt:lpstr>
      <vt:lpstr>二、护理评估</vt:lpstr>
      <vt:lpstr>二、护理评估</vt:lpstr>
      <vt:lpstr>三、常见护理诊断</vt:lpstr>
    </vt:vector>
  </TitlesOfParts>
  <Company>pump</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赵欣</cp:lastModifiedBy>
  <cp:revision>188</cp:revision>
  <cp:lastPrinted>1899-12-30T00:00:00Z</cp:lastPrinted>
  <dcterms:created xsi:type="dcterms:W3CDTF">2008-12-16T07:41:38Z</dcterms:created>
  <dcterms:modified xsi:type="dcterms:W3CDTF">2015-12-11T08:41:19Z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